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Source Sans Pro 2" panose="020B0503030403020204" pitchFamily="34" charset="0"/>
      <p:regular r:id="rId15"/>
      <p:bold r:id="rId16"/>
      <p:italic r:id="rId17"/>
      <p:boldItalic r:id="rId18"/>
    </p:embeddedFont>
    <p:embeddedFont>
      <p:font typeface="Source Sans Pro 3" panose="020B050303040302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4" autoAdjust="0"/>
    <p:restoredTop sz="94626" autoAdjust="0"/>
  </p:normalViewPr>
  <p:slideViewPr>
    <p:cSldViewPr>
      <p:cViewPr varScale="1">
        <p:scale>
          <a:sx n="104" d="100"/>
          <a:sy n="104" d="100"/>
        </p:scale>
        <p:origin x="232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diabetes.nl/leefstijl-en-voeding/zo-werkt-voeding-in-je-lichaam/koolhydrat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7341739" y="8163834"/>
            <a:ext cx="3604521" cy="1201507"/>
          </a:xfrm>
          <a:custGeom>
            <a:avLst/>
            <a:gdLst/>
            <a:ahLst/>
            <a:cxnLst/>
            <a:rect l="l" t="t" r="r" b="b"/>
            <a:pathLst>
              <a:path w="3604521" h="1201507">
                <a:moveTo>
                  <a:pt x="0" y="0"/>
                </a:moveTo>
                <a:lnTo>
                  <a:pt x="3604522" y="0"/>
                </a:lnTo>
                <a:lnTo>
                  <a:pt x="3604522" y="1201507"/>
                </a:lnTo>
                <a:lnTo>
                  <a:pt x="0" y="1201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497214" y="2038559"/>
            <a:ext cx="1062972" cy="1087027"/>
          </a:xfrm>
          <a:custGeom>
            <a:avLst/>
            <a:gdLst/>
            <a:ahLst/>
            <a:cxnLst/>
            <a:rect l="l" t="t" r="r" b="b"/>
            <a:pathLst>
              <a:path w="1062972" h="1087027">
                <a:moveTo>
                  <a:pt x="0" y="0"/>
                </a:moveTo>
                <a:lnTo>
                  <a:pt x="1062972" y="0"/>
                </a:lnTo>
                <a:lnTo>
                  <a:pt x="1062972" y="1087028"/>
                </a:lnTo>
                <a:lnTo>
                  <a:pt x="0" y="10870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8" name="Group 8"/>
          <p:cNvGrpSpPr/>
          <p:nvPr/>
        </p:nvGrpSpPr>
        <p:grpSpPr>
          <a:xfrm>
            <a:off x="12101524" y="4045608"/>
            <a:ext cx="6186438" cy="3338784"/>
            <a:chOff x="0" y="0"/>
            <a:chExt cx="812800" cy="43866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438663"/>
            </a:xfrm>
            <a:custGeom>
              <a:avLst/>
              <a:gdLst/>
              <a:ahLst/>
              <a:cxnLst/>
              <a:rect l="l" t="t" r="r" b="b"/>
              <a:pathLst>
                <a:path w="812800" h="438663">
                  <a:moveTo>
                    <a:pt x="0" y="0"/>
                  </a:moveTo>
                  <a:lnTo>
                    <a:pt x="812800" y="0"/>
                  </a:lnTo>
                  <a:lnTo>
                    <a:pt x="812800" y="438663"/>
                  </a:lnTo>
                  <a:lnTo>
                    <a:pt x="0" y="438663"/>
                  </a:lnTo>
                  <a:close/>
                </a:path>
              </a:pathLst>
            </a:custGeom>
            <a:blipFill>
              <a:blip r:embed="rId5"/>
              <a:stretch>
                <a:fillRect t="-5286" b="-18240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19050" y="4045608"/>
            <a:ext cx="6186438" cy="3338784"/>
            <a:chOff x="0" y="0"/>
            <a:chExt cx="812800" cy="43866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438663"/>
            </a:xfrm>
            <a:custGeom>
              <a:avLst/>
              <a:gdLst/>
              <a:ahLst/>
              <a:cxnLst/>
              <a:rect l="l" t="t" r="r" b="b"/>
              <a:pathLst>
                <a:path w="812800" h="438663">
                  <a:moveTo>
                    <a:pt x="0" y="0"/>
                  </a:moveTo>
                  <a:lnTo>
                    <a:pt x="812800" y="0"/>
                  </a:lnTo>
                  <a:lnTo>
                    <a:pt x="812800" y="438663"/>
                  </a:lnTo>
                  <a:lnTo>
                    <a:pt x="0" y="438663"/>
                  </a:lnTo>
                  <a:close/>
                </a:path>
              </a:pathLst>
            </a:custGeom>
            <a:blipFill>
              <a:blip r:embed="rId6"/>
              <a:stretch>
                <a:fillRect t="-186" b="-23216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50781" y="4045608"/>
            <a:ext cx="6186438" cy="3338784"/>
            <a:chOff x="0" y="0"/>
            <a:chExt cx="812800" cy="43866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438663"/>
            </a:xfrm>
            <a:custGeom>
              <a:avLst/>
              <a:gdLst/>
              <a:ahLst/>
              <a:cxnLst/>
              <a:rect l="l" t="t" r="r" b="b"/>
              <a:pathLst>
                <a:path w="812800" h="438663">
                  <a:moveTo>
                    <a:pt x="0" y="0"/>
                  </a:moveTo>
                  <a:lnTo>
                    <a:pt x="812800" y="0"/>
                  </a:lnTo>
                  <a:lnTo>
                    <a:pt x="812800" y="438663"/>
                  </a:lnTo>
                  <a:lnTo>
                    <a:pt x="0" y="438663"/>
                  </a:lnTo>
                  <a:close/>
                </a:path>
              </a:pathLst>
            </a:custGeom>
            <a:blipFill>
              <a:blip r:embed="rId7"/>
              <a:stretch>
                <a:fillRect t="-2878" b="-2064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812017" y="1907932"/>
            <a:ext cx="16024576" cy="1417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705"/>
              </a:lnSpc>
            </a:pPr>
            <a:r>
              <a:rPr lang="en-US" sz="10099" b="1" dirty="0" err="1">
                <a:solidFill>
                  <a:srgbClr val="FFFFFF"/>
                </a:solidFill>
                <a:latin typeface="Source Sans Pro 2"/>
              </a:rPr>
              <a:t>Spreekbeurt</a:t>
            </a:r>
            <a:r>
              <a:rPr lang="en-US" sz="10099" b="1" dirty="0">
                <a:solidFill>
                  <a:srgbClr val="FFFFFF"/>
                </a:solidFill>
                <a:latin typeface="Source Sans Pro 2"/>
              </a:rPr>
              <a:t> over diabetes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457324" y="1952296"/>
            <a:ext cx="674582" cy="689848"/>
          </a:xfrm>
          <a:custGeom>
            <a:avLst/>
            <a:gdLst/>
            <a:ahLst/>
            <a:cxnLst/>
            <a:rect l="l" t="t" r="r" b="b"/>
            <a:pathLst>
              <a:path w="674582" h="689848">
                <a:moveTo>
                  <a:pt x="0" y="0"/>
                </a:moveTo>
                <a:lnTo>
                  <a:pt x="674582" y="0"/>
                </a:lnTo>
                <a:lnTo>
                  <a:pt x="674582" y="689848"/>
                </a:lnTo>
                <a:lnTo>
                  <a:pt x="0" y="689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0" name="Group 10"/>
          <p:cNvGrpSpPr/>
          <p:nvPr/>
        </p:nvGrpSpPr>
        <p:grpSpPr>
          <a:xfrm>
            <a:off x="7300033" y="3844996"/>
            <a:ext cx="3687934" cy="368793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5"/>
              <a:stretch>
                <a:fillRect l="-27811" r="-2781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987967" y="3844996"/>
            <a:ext cx="3687934" cy="368793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l="-38888" r="-3888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675902" y="3844996"/>
            <a:ext cx="3687934" cy="3687934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7"/>
              <a:stretch>
                <a:fillRect l="-23658" r="-9546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612098" y="3844996"/>
            <a:ext cx="3687934" cy="368793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8"/>
              <a:stretch>
                <a:fillRect l="-39464" r="-39464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75836" y="3844996"/>
            <a:ext cx="3687934" cy="368793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9"/>
              <a:stretch>
                <a:fillRect l="-25187" r="-25187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470504" y="1519373"/>
            <a:ext cx="14178230" cy="1284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59"/>
              </a:lnSpc>
              <a:spcBef>
                <a:spcPct val="0"/>
              </a:spcBef>
            </a:pP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Bekende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</a:t>
            </a: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mensen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met diabetes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518129" y="2936785"/>
            <a:ext cx="14130605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Vraag de klas of ze iemand herkennen!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0987967" y="3844996"/>
            <a:ext cx="3687934" cy="3687934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10"/>
              <a:stretch>
                <a:fillRect l="-25000" r="-25000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047750" y="2074116"/>
            <a:ext cx="674582" cy="689848"/>
          </a:xfrm>
          <a:custGeom>
            <a:avLst/>
            <a:gdLst/>
            <a:ahLst/>
            <a:cxnLst/>
            <a:rect l="l" t="t" r="r" b="b"/>
            <a:pathLst>
              <a:path w="674582" h="689848">
                <a:moveTo>
                  <a:pt x="0" y="0"/>
                </a:moveTo>
                <a:lnTo>
                  <a:pt x="674582" y="0"/>
                </a:lnTo>
                <a:lnTo>
                  <a:pt x="674582" y="689848"/>
                </a:lnTo>
                <a:lnTo>
                  <a:pt x="0" y="689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0" name="Group 10"/>
          <p:cNvGrpSpPr/>
          <p:nvPr/>
        </p:nvGrpSpPr>
        <p:grpSpPr>
          <a:xfrm>
            <a:off x="7300033" y="3844996"/>
            <a:ext cx="3687934" cy="368793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5"/>
              <a:stretch>
                <a:fillRect l="-27811" r="-2781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987967" y="3844996"/>
            <a:ext cx="3687934" cy="368793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l="-25000" r="-25000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675902" y="3844996"/>
            <a:ext cx="3687934" cy="3687934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7"/>
              <a:stretch>
                <a:fillRect l="-23658" r="-9546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612098" y="3844996"/>
            <a:ext cx="3687934" cy="368793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8"/>
              <a:stretch>
                <a:fillRect l="-39464" r="-39464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75836" y="3844996"/>
            <a:ext cx="3687934" cy="368793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9"/>
              <a:stretch>
                <a:fillRect l="-25187" r="-25187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995849" y="1726918"/>
            <a:ext cx="15357856" cy="1219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39"/>
              </a:lnSpc>
              <a:spcBef>
                <a:spcPct val="0"/>
              </a:spcBef>
            </a:pPr>
            <a:r>
              <a:rPr lang="en-US" sz="7099" b="1" dirty="0" err="1">
                <a:solidFill>
                  <a:srgbClr val="FFFFFF"/>
                </a:solidFill>
                <a:latin typeface="Source Sans Pro 2"/>
                <a:ea typeface="Source Sans Pro 2"/>
              </a:rPr>
              <a:t>Ook</a:t>
            </a:r>
            <a:r>
              <a:rPr lang="en-US" sz="7099" b="1" dirty="0">
                <a:solidFill>
                  <a:srgbClr val="FFFFFF"/>
                </a:solidFill>
                <a:latin typeface="Source Sans Pro 2"/>
                <a:ea typeface="Source Sans Pro 2"/>
              </a:rPr>
              <a:t> met diabetes is </a:t>
            </a:r>
            <a:r>
              <a:rPr lang="en-US" sz="7099" b="1" dirty="0" err="1">
                <a:solidFill>
                  <a:srgbClr val="FFFFFF"/>
                </a:solidFill>
                <a:latin typeface="Source Sans Pro 2"/>
                <a:ea typeface="Source Sans Pro 2"/>
              </a:rPr>
              <a:t>alles</a:t>
            </a:r>
            <a:r>
              <a:rPr lang="en-US" sz="7099" b="1" dirty="0">
                <a:solidFill>
                  <a:srgbClr val="FFFFFF"/>
                </a:solidFill>
                <a:latin typeface="Source Sans Pro 2"/>
                <a:ea typeface="Source Sans Pro 2"/>
              </a:rPr>
              <a:t> </a:t>
            </a:r>
            <a:r>
              <a:rPr lang="en-US" sz="7099" b="1" dirty="0" err="1">
                <a:solidFill>
                  <a:srgbClr val="FFFFFF"/>
                </a:solidFill>
                <a:latin typeface="Source Sans Pro 2"/>
                <a:ea typeface="Source Sans Pro 2"/>
              </a:rPr>
              <a:t>mogelijk</a:t>
            </a:r>
            <a:r>
              <a:rPr lang="en-US" sz="7099" b="1" dirty="0">
                <a:solidFill>
                  <a:srgbClr val="FFFFFF"/>
                </a:solidFill>
                <a:latin typeface="Source Sans Pro 2"/>
                <a:ea typeface="Source Sans Pro 2"/>
              </a:rPr>
              <a:t>! 💪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41382" y="7761531"/>
            <a:ext cx="2906464" cy="85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sz="3200">
                <a:solidFill>
                  <a:srgbClr val="FFFFFF"/>
                </a:solidFill>
                <a:latin typeface="Source Sans Pro 2"/>
              </a:rPr>
              <a:t>Bas van de Goor</a:t>
            </a:r>
          </a:p>
          <a:p>
            <a:pPr algn="ctr">
              <a:lnSpc>
                <a:spcPts val="3105"/>
              </a:lnSpc>
            </a:pPr>
            <a:r>
              <a:rPr lang="en-US" sz="2700">
                <a:solidFill>
                  <a:srgbClr val="FFFFFF"/>
                </a:solidFill>
                <a:latin typeface="Source Sans Pro 3"/>
              </a:rPr>
              <a:t>Volleyballer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032934" y="7761531"/>
            <a:ext cx="2808163" cy="85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sz="3200">
                <a:solidFill>
                  <a:srgbClr val="FFFFFF"/>
                </a:solidFill>
                <a:latin typeface="Source Sans Pro 2"/>
              </a:rPr>
              <a:t>Kasper Dolberg</a:t>
            </a:r>
          </a:p>
          <a:p>
            <a:pPr algn="ctr">
              <a:lnSpc>
                <a:spcPts val="3105"/>
              </a:lnSpc>
            </a:pPr>
            <a:r>
              <a:rPr lang="en-US" sz="2700">
                <a:solidFill>
                  <a:srgbClr val="FFFFFF"/>
                </a:solidFill>
                <a:latin typeface="Source Sans Pro 3"/>
              </a:rPr>
              <a:t>Voetballer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839957" y="7761531"/>
            <a:ext cx="2372544" cy="85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sz="3200">
                <a:solidFill>
                  <a:srgbClr val="FFFFFF"/>
                </a:solidFill>
                <a:latin typeface="Source Sans Pro 2"/>
              </a:rPr>
              <a:t>Jordy Kuiper</a:t>
            </a:r>
          </a:p>
          <a:p>
            <a:pPr algn="ctr">
              <a:lnSpc>
                <a:spcPts val="3105"/>
              </a:lnSpc>
            </a:pPr>
            <a:r>
              <a:rPr lang="en-US" sz="2700">
                <a:solidFill>
                  <a:srgbClr val="FFFFFF"/>
                </a:solidFill>
                <a:latin typeface="Source Sans Pro 3"/>
              </a:rPr>
              <a:t>Basketballer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725820" y="7752006"/>
            <a:ext cx="3492847" cy="817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5"/>
              </a:lnSpc>
            </a:pPr>
            <a:r>
              <a:rPr lang="en-US" sz="2900">
                <a:solidFill>
                  <a:srgbClr val="FFFFFF"/>
                </a:solidFill>
                <a:latin typeface="Source Sans Pro 2"/>
              </a:rPr>
              <a:t>Joanne van Lieshout </a:t>
            </a:r>
          </a:p>
          <a:p>
            <a:pPr algn="ctr">
              <a:lnSpc>
                <a:spcPts val="3105"/>
              </a:lnSpc>
            </a:pPr>
            <a:r>
              <a:rPr lang="en-US" sz="2700">
                <a:solidFill>
                  <a:srgbClr val="FFFFFF"/>
                </a:solidFill>
                <a:latin typeface="Source Sans Pro 3"/>
              </a:rPr>
              <a:t>Judoka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250673" y="7761531"/>
            <a:ext cx="3162523" cy="85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sz="3200">
                <a:solidFill>
                  <a:srgbClr val="FFFFFF"/>
                </a:solidFill>
                <a:latin typeface="Source Sans Pro 2"/>
              </a:rPr>
              <a:t>Nacho Fernandez</a:t>
            </a:r>
          </a:p>
          <a:p>
            <a:pPr algn="ctr">
              <a:lnSpc>
                <a:spcPts val="3105"/>
              </a:lnSpc>
            </a:pPr>
            <a:r>
              <a:rPr lang="en-US" sz="2700">
                <a:solidFill>
                  <a:srgbClr val="FFFFFF"/>
                </a:solidFill>
                <a:latin typeface="Source Sans Pro 3"/>
              </a:rPr>
              <a:t>Voetballer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2859702" y="4379853"/>
            <a:ext cx="753610" cy="770664"/>
          </a:xfrm>
          <a:custGeom>
            <a:avLst/>
            <a:gdLst/>
            <a:ahLst/>
            <a:cxnLst/>
            <a:rect l="l" t="t" r="r" b="b"/>
            <a:pathLst>
              <a:path w="753610" h="770664">
                <a:moveTo>
                  <a:pt x="0" y="0"/>
                </a:moveTo>
                <a:lnTo>
                  <a:pt x="753610" y="0"/>
                </a:lnTo>
                <a:lnTo>
                  <a:pt x="753610" y="770665"/>
                </a:lnTo>
                <a:lnTo>
                  <a:pt x="0" y="7706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 rot="3021418">
            <a:off x="15627023" y="961184"/>
            <a:ext cx="2094360" cy="2773986"/>
          </a:xfrm>
          <a:custGeom>
            <a:avLst/>
            <a:gdLst/>
            <a:ahLst/>
            <a:cxnLst/>
            <a:rect l="l" t="t" r="r" b="b"/>
            <a:pathLst>
              <a:path w="2094360" h="2773986">
                <a:moveTo>
                  <a:pt x="0" y="0"/>
                </a:moveTo>
                <a:lnTo>
                  <a:pt x="2094360" y="0"/>
                </a:lnTo>
                <a:lnTo>
                  <a:pt x="2094360" y="2773986"/>
                </a:lnTo>
                <a:lnTo>
                  <a:pt x="0" y="27739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>
          <a:xfrm rot="-1320828">
            <a:off x="601323" y="6734072"/>
            <a:ext cx="2551014" cy="2739343"/>
          </a:xfrm>
          <a:custGeom>
            <a:avLst/>
            <a:gdLst/>
            <a:ahLst/>
            <a:cxnLst/>
            <a:rect l="l" t="t" r="r" b="b"/>
            <a:pathLst>
              <a:path w="2551014" h="2739343">
                <a:moveTo>
                  <a:pt x="0" y="0"/>
                </a:moveTo>
                <a:lnTo>
                  <a:pt x="2551014" y="0"/>
                </a:lnTo>
                <a:lnTo>
                  <a:pt x="2551014" y="2739343"/>
                </a:lnTo>
                <a:lnTo>
                  <a:pt x="0" y="27393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2" name="TextBox 12"/>
          <p:cNvSpPr txBox="1"/>
          <p:nvPr/>
        </p:nvSpPr>
        <p:spPr>
          <a:xfrm>
            <a:off x="4035518" y="3695294"/>
            <a:ext cx="15839225" cy="1742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75"/>
              </a:lnSpc>
              <a:spcBef>
                <a:spcPct val="0"/>
              </a:spcBef>
            </a:pPr>
            <a:r>
              <a:rPr lang="en-US" sz="10053" b="1" dirty="0" err="1">
                <a:solidFill>
                  <a:srgbClr val="FFFFFF"/>
                </a:solidFill>
                <a:latin typeface="Source Sans Pro 2"/>
              </a:rPr>
              <a:t>Tijd</a:t>
            </a:r>
            <a:r>
              <a:rPr lang="en-US" sz="10053" b="1" dirty="0">
                <a:solidFill>
                  <a:srgbClr val="FFFFFF"/>
                </a:solidFill>
                <a:latin typeface="Source Sans Pro 2"/>
              </a:rPr>
              <a:t> </a:t>
            </a:r>
            <a:r>
              <a:rPr lang="en-US" sz="10053" b="1" dirty="0" err="1">
                <a:solidFill>
                  <a:srgbClr val="FFFFFF"/>
                </a:solidFill>
                <a:latin typeface="Source Sans Pro 2"/>
              </a:rPr>
              <a:t>voor</a:t>
            </a:r>
            <a:r>
              <a:rPr lang="en-US" sz="10053" b="1" dirty="0">
                <a:solidFill>
                  <a:srgbClr val="FFFFFF"/>
                </a:solidFill>
                <a:latin typeface="Source Sans Pro 2"/>
              </a:rPr>
              <a:t> </a:t>
            </a:r>
            <a:r>
              <a:rPr lang="en-US" sz="10053" b="1" dirty="0" err="1">
                <a:solidFill>
                  <a:srgbClr val="FFFFFF"/>
                </a:solidFill>
                <a:latin typeface="Source Sans Pro 2"/>
              </a:rPr>
              <a:t>een</a:t>
            </a:r>
            <a:r>
              <a:rPr lang="en-US" sz="10053" b="1" dirty="0">
                <a:solidFill>
                  <a:srgbClr val="FFFFFF"/>
                </a:solidFill>
                <a:latin typeface="Source Sans Pro 2"/>
              </a:rPr>
              <a:t> quiz!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035518" y="5455073"/>
            <a:ext cx="10462206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Gebruik de vragenlijst die je op de spreekbeurtpagina van onze website vindt!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2897802" y="5053226"/>
            <a:ext cx="753610" cy="770664"/>
          </a:xfrm>
          <a:custGeom>
            <a:avLst/>
            <a:gdLst/>
            <a:ahLst/>
            <a:cxnLst/>
            <a:rect l="l" t="t" r="r" b="b"/>
            <a:pathLst>
              <a:path w="753610" h="770664">
                <a:moveTo>
                  <a:pt x="0" y="0"/>
                </a:moveTo>
                <a:lnTo>
                  <a:pt x="753610" y="0"/>
                </a:lnTo>
                <a:lnTo>
                  <a:pt x="753610" y="770664"/>
                </a:lnTo>
                <a:lnTo>
                  <a:pt x="0" y="7706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15676259" y="1173342"/>
            <a:ext cx="2234153" cy="1985604"/>
          </a:xfrm>
          <a:custGeom>
            <a:avLst/>
            <a:gdLst/>
            <a:ahLst/>
            <a:cxnLst/>
            <a:rect l="l" t="t" r="r" b="b"/>
            <a:pathLst>
              <a:path w="2234153" h="1985604">
                <a:moveTo>
                  <a:pt x="0" y="0"/>
                </a:moveTo>
                <a:lnTo>
                  <a:pt x="2234154" y="0"/>
                </a:lnTo>
                <a:lnTo>
                  <a:pt x="2234154" y="1985604"/>
                </a:lnTo>
                <a:lnTo>
                  <a:pt x="0" y="19856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3987893" y="4382673"/>
            <a:ext cx="15839225" cy="1742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75"/>
              </a:lnSpc>
              <a:spcBef>
                <a:spcPct val="0"/>
              </a:spcBef>
            </a:pPr>
            <a:r>
              <a:rPr lang="en-US" sz="10053" b="1" dirty="0" err="1">
                <a:solidFill>
                  <a:srgbClr val="FFFFFF"/>
                </a:solidFill>
                <a:latin typeface="Source Sans Pro 2"/>
              </a:rPr>
              <a:t>Zijn</a:t>
            </a:r>
            <a:r>
              <a:rPr lang="en-US" sz="10053" b="1" dirty="0">
                <a:solidFill>
                  <a:srgbClr val="FFFFFF"/>
                </a:solidFill>
                <a:latin typeface="Source Sans Pro 2"/>
              </a:rPr>
              <a:t> er </a:t>
            </a:r>
            <a:r>
              <a:rPr lang="en-US" sz="10053" b="1" dirty="0" err="1">
                <a:solidFill>
                  <a:srgbClr val="FFFFFF"/>
                </a:solidFill>
                <a:latin typeface="Source Sans Pro 2"/>
              </a:rPr>
              <a:t>nog</a:t>
            </a:r>
            <a:r>
              <a:rPr lang="en-US" sz="10053" b="1" dirty="0">
                <a:solidFill>
                  <a:srgbClr val="FFFFFF"/>
                </a:solidFill>
                <a:latin typeface="Source Sans Pro 2"/>
              </a:rPr>
              <a:t> </a:t>
            </a:r>
            <a:r>
              <a:rPr lang="en-US" sz="10053" b="1" dirty="0" err="1">
                <a:solidFill>
                  <a:srgbClr val="FFFFFF"/>
                </a:solidFill>
                <a:latin typeface="Source Sans Pro 2"/>
              </a:rPr>
              <a:t>vragen</a:t>
            </a:r>
            <a:r>
              <a:rPr lang="en-US" sz="10053" b="1" dirty="0">
                <a:solidFill>
                  <a:srgbClr val="FFFFFF"/>
                </a:solidFill>
                <a:latin typeface="Source Sans Pro 2"/>
              </a:rPr>
              <a:t>?</a:t>
            </a:r>
          </a:p>
        </p:txBody>
      </p:sp>
      <p:sp>
        <p:nvSpPr>
          <p:cNvPr id="12" name="Freeform 12"/>
          <p:cNvSpPr/>
          <p:nvPr/>
        </p:nvSpPr>
        <p:spPr>
          <a:xfrm>
            <a:off x="354740" y="7771786"/>
            <a:ext cx="2234153" cy="1985604"/>
          </a:xfrm>
          <a:custGeom>
            <a:avLst/>
            <a:gdLst/>
            <a:ahLst/>
            <a:cxnLst/>
            <a:rect l="l" t="t" r="r" b="b"/>
            <a:pathLst>
              <a:path w="2234153" h="1985604">
                <a:moveTo>
                  <a:pt x="0" y="0"/>
                </a:moveTo>
                <a:lnTo>
                  <a:pt x="2234153" y="0"/>
                </a:lnTo>
                <a:lnTo>
                  <a:pt x="2234153" y="1985603"/>
                </a:lnTo>
                <a:lnTo>
                  <a:pt x="0" y="1985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31847" y="2676620"/>
            <a:ext cx="1062972" cy="1087027"/>
          </a:xfrm>
          <a:custGeom>
            <a:avLst/>
            <a:gdLst/>
            <a:ahLst/>
            <a:cxnLst/>
            <a:rect l="l" t="t" r="r" b="b"/>
            <a:pathLst>
              <a:path w="1062972" h="1087027">
                <a:moveTo>
                  <a:pt x="0" y="0"/>
                </a:moveTo>
                <a:lnTo>
                  <a:pt x="1062973" y="0"/>
                </a:lnTo>
                <a:lnTo>
                  <a:pt x="1062973" y="1087028"/>
                </a:lnTo>
                <a:lnTo>
                  <a:pt x="0" y="10870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7341739" y="8163834"/>
            <a:ext cx="3604521" cy="1201507"/>
          </a:xfrm>
          <a:custGeom>
            <a:avLst/>
            <a:gdLst/>
            <a:ahLst/>
            <a:cxnLst/>
            <a:rect l="l" t="t" r="r" b="b"/>
            <a:pathLst>
              <a:path w="3604521" h="1201507">
                <a:moveTo>
                  <a:pt x="0" y="0"/>
                </a:moveTo>
                <a:lnTo>
                  <a:pt x="3604522" y="0"/>
                </a:lnTo>
                <a:lnTo>
                  <a:pt x="3604522" y="1201507"/>
                </a:lnTo>
                <a:lnTo>
                  <a:pt x="0" y="12015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1946650" y="2577901"/>
            <a:ext cx="16024576" cy="1419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11"/>
              </a:lnSpc>
            </a:pPr>
            <a:r>
              <a:rPr lang="en-US" sz="10199" b="1" dirty="0" err="1">
                <a:solidFill>
                  <a:srgbClr val="FFFFFF"/>
                </a:solidFill>
                <a:latin typeface="Source Sans Pro 2"/>
              </a:rPr>
              <a:t>Spreekbeurt</a:t>
            </a:r>
            <a:r>
              <a:rPr lang="en-US" sz="10199" b="1" dirty="0">
                <a:solidFill>
                  <a:srgbClr val="FFFFFF"/>
                </a:solidFill>
                <a:latin typeface="Source Sans Pro 2"/>
              </a:rPr>
              <a:t> over diabetes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60950" y="4065378"/>
            <a:ext cx="15367407" cy="2971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60"/>
              </a:lnSpc>
            </a:pPr>
            <a:r>
              <a:rPr lang="en-US" sz="3400">
                <a:solidFill>
                  <a:srgbClr val="FFFFFF"/>
                </a:solidFill>
                <a:latin typeface="Source Sans Pro 3"/>
              </a:rPr>
              <a:t>In deze sheets geven wij je weetjes en tips voor een sportieve spreekbeurt over diabetes. Zo leer je jouw klasgenoten meer over diabetes &amp; over jouw situatie, én leer je zelf hopelijk nog wat bij! </a:t>
            </a:r>
          </a:p>
          <a:p>
            <a:pPr>
              <a:lnSpc>
                <a:spcPts val="4760"/>
              </a:lnSpc>
            </a:pPr>
            <a:endParaRPr lang="en-US" sz="3400">
              <a:solidFill>
                <a:srgbClr val="FFFFFF"/>
              </a:solidFill>
              <a:latin typeface="Source Sans Pro 3"/>
            </a:endParaRPr>
          </a:p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FFFFFF"/>
                </a:solidFill>
                <a:latin typeface="Source Sans Pro 3"/>
              </a:rPr>
              <a:t>Heb je nog vragen? Stuur een mailtje naar jasper@bvdgf.org!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743074" y="2238046"/>
            <a:ext cx="674582" cy="689848"/>
          </a:xfrm>
          <a:custGeom>
            <a:avLst/>
            <a:gdLst/>
            <a:ahLst/>
            <a:cxnLst/>
            <a:rect l="l" t="t" r="r" b="b"/>
            <a:pathLst>
              <a:path w="674582" h="689848">
                <a:moveTo>
                  <a:pt x="0" y="0"/>
                </a:moveTo>
                <a:lnTo>
                  <a:pt x="674582" y="0"/>
                </a:lnTo>
                <a:lnTo>
                  <a:pt x="674582" y="689848"/>
                </a:lnTo>
                <a:lnTo>
                  <a:pt x="0" y="689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TextBox 10"/>
          <p:cNvSpPr txBox="1"/>
          <p:nvPr/>
        </p:nvSpPr>
        <p:spPr>
          <a:xfrm>
            <a:off x="2758467" y="1692721"/>
            <a:ext cx="12669489" cy="1485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39"/>
              </a:lnSpc>
              <a:spcBef>
                <a:spcPct val="0"/>
              </a:spcBef>
            </a:pPr>
            <a:r>
              <a:rPr lang="en-US" sz="8599" b="1" dirty="0" err="1">
                <a:solidFill>
                  <a:srgbClr val="FFFFFF"/>
                </a:solidFill>
                <a:latin typeface="Source Sans Pro 2"/>
              </a:rPr>
              <a:t>Inhoud</a:t>
            </a:r>
            <a:endParaRPr lang="en-US" sz="8599" b="1" dirty="0">
              <a:solidFill>
                <a:srgbClr val="FFFFFF"/>
              </a:solidFill>
              <a:latin typeface="Source Sans Pro 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216755" y="3141163"/>
            <a:ext cx="13473491" cy="5728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Source Sans Pro 3"/>
              </a:rPr>
              <a:t>Wat is diabetes?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Source Sans Pro 3"/>
              </a:rPr>
              <a:t>Wat doet diabetes met je?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Source Sans Pro 3"/>
              </a:rPr>
              <a:t>Zo ga je ermee om!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Source Sans Pro 3"/>
              </a:rPr>
              <a:t>Sporten en diabetes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Source Sans Pro 3"/>
              </a:rPr>
              <a:t>Ik en mijn diabetes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Source Sans Pro 3"/>
              </a:rPr>
              <a:t>Bas van de Goor Foundation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Source Sans Pro 3"/>
              </a:rPr>
              <a:t>Bekende mensen met diabetes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Source Sans Pro 3"/>
              </a:rPr>
              <a:t>Quiz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Source Sans Pro 3"/>
              </a:rPr>
              <a:t>Vragenrondje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457324" y="1952296"/>
            <a:ext cx="674582" cy="689848"/>
          </a:xfrm>
          <a:custGeom>
            <a:avLst/>
            <a:gdLst/>
            <a:ahLst/>
            <a:cxnLst/>
            <a:rect l="l" t="t" r="r" b="b"/>
            <a:pathLst>
              <a:path w="674582" h="689848">
                <a:moveTo>
                  <a:pt x="0" y="0"/>
                </a:moveTo>
                <a:lnTo>
                  <a:pt x="674582" y="0"/>
                </a:lnTo>
                <a:lnTo>
                  <a:pt x="674582" y="689848"/>
                </a:lnTo>
                <a:lnTo>
                  <a:pt x="0" y="689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13147893" y="1534028"/>
            <a:ext cx="718012" cy="759801"/>
          </a:xfrm>
          <a:custGeom>
            <a:avLst/>
            <a:gdLst/>
            <a:ahLst/>
            <a:cxnLst/>
            <a:rect l="l" t="t" r="r" b="b"/>
            <a:pathLst>
              <a:path w="718012" h="759801">
                <a:moveTo>
                  <a:pt x="0" y="0"/>
                </a:moveTo>
                <a:lnTo>
                  <a:pt x="718012" y="0"/>
                </a:lnTo>
                <a:lnTo>
                  <a:pt x="718012" y="759801"/>
                </a:lnTo>
                <a:lnTo>
                  <a:pt x="0" y="7598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2470504" y="1406971"/>
            <a:ext cx="8605927" cy="1485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39"/>
              </a:lnSpc>
              <a:spcBef>
                <a:spcPct val="0"/>
              </a:spcBef>
            </a:pPr>
            <a:r>
              <a:rPr lang="en-US" sz="8599" b="1" dirty="0">
                <a:solidFill>
                  <a:srgbClr val="FFFFFF"/>
                </a:solidFill>
                <a:latin typeface="Source Sans Pro 2"/>
              </a:rPr>
              <a:t>Wat is diabetes?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69467" y="3115415"/>
            <a:ext cx="13473491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         Vertel over deze punten: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28791" y="3777902"/>
            <a:ext cx="15490572" cy="440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>
              <a:lnSpc>
                <a:spcPts val="4352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Wat is het? (een ziekte waardoor je lichaam de hoeveelheid bloedsuiker niet automatisch regelt)</a:t>
            </a:r>
          </a:p>
          <a:p>
            <a:pPr marL="690890" lvl="1" indent="-345445">
              <a:lnSpc>
                <a:spcPts val="4352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Officiële naam: diabetes mellitus (wist je dat dit ‘honingzoete doorstroming’ betekent?)</a:t>
            </a:r>
          </a:p>
          <a:p>
            <a:pPr marL="690890" lvl="1" indent="-345445">
              <a:lnSpc>
                <a:spcPts val="4352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Hoe vaak komt het voor in Nederland?</a:t>
            </a:r>
          </a:p>
          <a:p>
            <a:pPr marL="690890" lvl="1" indent="-345445">
              <a:lnSpc>
                <a:spcPts val="4352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Vertel over diabetes type 1 (hoe je het krijgt, geen eigen insuline waardoor bloedsuiker sneller stijgt)</a:t>
            </a:r>
          </a:p>
          <a:p>
            <a:pPr marL="690890" lvl="1" indent="-345445">
              <a:lnSpc>
                <a:spcPts val="4352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Vertel over diabetes type 2 (hoe je het krijgt, insuline werkt minder goed)</a:t>
            </a:r>
          </a:p>
          <a:p>
            <a:pPr marL="690890" lvl="1" indent="-345445">
              <a:lnSpc>
                <a:spcPts val="4352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Noem andere soorten diabetes (deze komen minder voor)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865905" y="1167291"/>
            <a:ext cx="4097827" cy="1550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6"/>
              </a:lnSpc>
            </a:pPr>
            <a:r>
              <a:rPr lang="en-US" sz="2436">
                <a:solidFill>
                  <a:srgbClr val="FFFFFF"/>
                </a:solidFill>
                <a:latin typeface="Source Sans Pro 2"/>
              </a:rPr>
              <a:t>TIP: zeg aan het eind dat je spreekbeurt over type 1 gaat! Die komt het meest voor bij kinderen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52048" y="8113427"/>
            <a:ext cx="11638511" cy="1406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endParaRPr/>
          </a:p>
          <a:p>
            <a:pPr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Source Sans Pro 3"/>
              </a:rPr>
              <a:t>Lees meer op: </a:t>
            </a:r>
          </a:p>
          <a:p>
            <a:pPr>
              <a:lnSpc>
                <a:spcPts val="2800"/>
              </a:lnSpc>
            </a:pPr>
            <a:r>
              <a:rPr lang="en-US" sz="2000" u="sng">
                <a:solidFill>
                  <a:srgbClr val="FFFFFF"/>
                </a:solidFill>
                <a:latin typeface="Source Sans Pro 3"/>
              </a:rPr>
              <a:t>https://www.diabetes.nl/wat-is-diabetes/over-diabetes/wat-iedereen-moet-weten-over-diabetes</a:t>
            </a:r>
          </a:p>
          <a:p>
            <a:pPr>
              <a:lnSpc>
                <a:spcPts val="2800"/>
              </a:lnSpc>
            </a:pPr>
            <a:r>
              <a:rPr lang="en-US" sz="2000" u="sng">
                <a:solidFill>
                  <a:srgbClr val="FFFFFF"/>
                </a:solidFill>
                <a:latin typeface="Source Sans Pro 3"/>
              </a:rPr>
              <a:t>https://www.diabetes.nl/wat-is-diabetes/over-diabetes/cijfers-over-diabetes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457324" y="1996011"/>
            <a:ext cx="674582" cy="689848"/>
          </a:xfrm>
          <a:custGeom>
            <a:avLst/>
            <a:gdLst/>
            <a:ahLst/>
            <a:cxnLst/>
            <a:rect l="l" t="t" r="r" b="b"/>
            <a:pathLst>
              <a:path w="674582" h="689848">
                <a:moveTo>
                  <a:pt x="0" y="0"/>
                </a:moveTo>
                <a:lnTo>
                  <a:pt x="674582" y="0"/>
                </a:lnTo>
                <a:lnTo>
                  <a:pt x="674582" y="689848"/>
                </a:lnTo>
                <a:lnTo>
                  <a:pt x="0" y="689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TextBox 10"/>
          <p:cNvSpPr txBox="1"/>
          <p:nvPr/>
        </p:nvSpPr>
        <p:spPr>
          <a:xfrm>
            <a:off x="2470504" y="1597031"/>
            <a:ext cx="12669489" cy="1335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19"/>
              </a:lnSpc>
              <a:spcBef>
                <a:spcPct val="0"/>
              </a:spcBef>
            </a:pPr>
            <a:r>
              <a:rPr lang="en-US" sz="7799" b="1" dirty="0">
                <a:solidFill>
                  <a:srgbClr val="FFFFFF"/>
                </a:solidFill>
                <a:latin typeface="Source Sans Pro 2"/>
              </a:rPr>
              <a:t>Wat </a:t>
            </a:r>
            <a:r>
              <a:rPr lang="en-US" sz="7799" b="1" dirty="0" err="1">
                <a:solidFill>
                  <a:srgbClr val="FFFFFF"/>
                </a:solidFill>
                <a:latin typeface="Source Sans Pro 2"/>
              </a:rPr>
              <a:t>doet</a:t>
            </a:r>
            <a:r>
              <a:rPr lang="en-US" sz="7799" b="1" dirty="0">
                <a:solidFill>
                  <a:srgbClr val="FFFFFF"/>
                </a:solidFill>
                <a:latin typeface="Source Sans Pro 2"/>
              </a:rPr>
              <a:t> diabetes met je?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603854" y="3064523"/>
            <a:ext cx="12872453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Diabetes is niet leuk. Vertel over de nadelen van diabetes type 1: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28791" y="3746060"/>
            <a:ext cx="15074234" cy="3655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Als je bloedsuiker lange tijd te hoog is, dan is dat niet gezond</a:t>
            </a:r>
          </a:p>
          <a:p>
            <a:pPr marL="690890" lvl="1" indent="-345445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Vertel wat een hypo is (te weinig suiker in je bloed. Kan trillerig en duizelig worden) </a:t>
            </a:r>
          </a:p>
          <a:p>
            <a:pPr marL="690890" lvl="1" indent="-345445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Vertel wat een hyper is (te veel suiker in je bloed. Je kan moe worden, slecht humeur hebben en misselijk worden)</a:t>
            </a:r>
          </a:p>
          <a:p>
            <a:pPr marL="690890" lvl="1" indent="-345445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Wist je dat er meer dan 40 dingen invloed hebben op je diabetes? (van eten en sporten tot kou en stress!)</a:t>
            </a:r>
          </a:p>
          <a:p>
            <a:pPr marL="690890" lvl="1" indent="-345445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Elke dag is dus een uitdaging (je bent de hele dag bezig om het te controleren)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332998" y="7618298"/>
            <a:ext cx="11638511" cy="2111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endParaRPr/>
          </a:p>
          <a:p>
            <a:pPr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Source Sans Pro 3"/>
              </a:rPr>
              <a:t>Lees meer op: </a:t>
            </a:r>
          </a:p>
          <a:p>
            <a:pPr>
              <a:lnSpc>
                <a:spcPts val="2800"/>
              </a:lnSpc>
            </a:pPr>
            <a:r>
              <a:rPr lang="en-US" sz="2000" u="sng">
                <a:solidFill>
                  <a:srgbClr val="FFFFFF"/>
                </a:solidFill>
                <a:latin typeface="Source Sans Pro 3"/>
              </a:rPr>
              <a:t>https://www.diabetes.nl/wat-is-diabetes/over-diabetes/wat-iedereen-moet-weten-over-diabetes</a:t>
            </a:r>
          </a:p>
          <a:p>
            <a:pPr>
              <a:lnSpc>
                <a:spcPts val="2800"/>
              </a:lnSpc>
            </a:pPr>
            <a:r>
              <a:rPr lang="en-US" sz="2000" u="sng">
                <a:solidFill>
                  <a:srgbClr val="FFFFFF"/>
                </a:solidFill>
                <a:latin typeface="Source Sans Pro 3"/>
              </a:rPr>
              <a:t>https://www.diabetes.nl/wat-is-diabetes/bloedglucosewaarden-bij-diabetes/hypo-s-bij-diabetes</a:t>
            </a:r>
          </a:p>
          <a:p>
            <a:pPr>
              <a:lnSpc>
                <a:spcPts val="2800"/>
              </a:lnSpc>
            </a:pPr>
            <a:r>
              <a:rPr lang="en-US" sz="2000" u="sng">
                <a:solidFill>
                  <a:srgbClr val="FFFFFF"/>
                </a:solidFill>
                <a:latin typeface="Source Sans Pro 3"/>
              </a:rPr>
              <a:t>https://www.diabetes.nl/wat-is-diabetes/bloedglucosewaarden-bij-diabetes/hypers-bij-diabetes</a:t>
            </a:r>
          </a:p>
          <a:p>
            <a:pPr>
              <a:lnSpc>
                <a:spcPts val="2800"/>
              </a:lnSpc>
            </a:pPr>
            <a:endParaRPr lang="en-US" sz="2000" u="sng">
              <a:solidFill>
                <a:srgbClr val="FFFFFF"/>
              </a:solidFill>
              <a:latin typeface="Source Sans Pro 3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457324" y="2238046"/>
            <a:ext cx="674582" cy="689848"/>
          </a:xfrm>
          <a:custGeom>
            <a:avLst/>
            <a:gdLst/>
            <a:ahLst/>
            <a:cxnLst/>
            <a:rect l="l" t="t" r="r" b="b"/>
            <a:pathLst>
              <a:path w="674582" h="689848">
                <a:moveTo>
                  <a:pt x="0" y="0"/>
                </a:moveTo>
                <a:lnTo>
                  <a:pt x="674582" y="0"/>
                </a:lnTo>
                <a:lnTo>
                  <a:pt x="674582" y="689848"/>
                </a:lnTo>
                <a:lnTo>
                  <a:pt x="0" y="689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13764679" y="1626069"/>
            <a:ext cx="617955" cy="653921"/>
          </a:xfrm>
          <a:custGeom>
            <a:avLst/>
            <a:gdLst/>
            <a:ahLst/>
            <a:cxnLst/>
            <a:rect l="l" t="t" r="r" b="b"/>
            <a:pathLst>
              <a:path w="617955" h="653921">
                <a:moveTo>
                  <a:pt x="0" y="0"/>
                </a:moveTo>
                <a:lnTo>
                  <a:pt x="617955" y="0"/>
                </a:lnTo>
                <a:lnTo>
                  <a:pt x="617955" y="653921"/>
                </a:lnTo>
                <a:lnTo>
                  <a:pt x="0" y="6539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2470504" y="1805123"/>
            <a:ext cx="12669489" cy="1284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59"/>
              </a:lnSpc>
              <a:spcBef>
                <a:spcPct val="0"/>
              </a:spcBef>
            </a:pP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Dit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</a:t>
            </a: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kan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je </a:t>
            </a: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eraan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</a:t>
            </a: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doen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75279" y="3255463"/>
            <a:ext cx="14130605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Diabetes type 1 kun je niet voorkomen. Wel kun je er goed mee leren omgaan!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28791" y="3965575"/>
            <a:ext cx="15074234" cy="340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Letten op eten en drinken (koolhydraten zitten in bijna alles wat je eet of drinkt, en laten bloedsuiker stijgen. Dat mag niet te snel gebeuren)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Bloedsuiker meten (vertel over sensoren en meters. Leg uit wat je hiermee kan)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Pen (vertel hoe een pen werkt en hoe het je insuline regelt)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Pomp (vertel hoe een pomp werkt en hoe het je insuline regelt)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Sporten met diabetes (heel belangrijk, maar kan moeilijk zijn. Het heeft namelijk invloed op je bloedsuiker)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405575" y="1204252"/>
            <a:ext cx="3387087" cy="1533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0"/>
              </a:lnSpc>
            </a:pPr>
            <a:r>
              <a:rPr lang="en-US" sz="2408">
                <a:solidFill>
                  <a:srgbClr val="FFFFFF"/>
                </a:solidFill>
                <a:latin typeface="Source Sans Pro 2"/>
              </a:rPr>
              <a:t>TIP: laat je pen of pomp zien als je die hebt en leg uit hoe en wanneer je hem gebruikt!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99648" y="7499350"/>
            <a:ext cx="11638511" cy="2111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endParaRPr/>
          </a:p>
          <a:p>
            <a:pPr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Source Sans Pro 3"/>
              </a:rPr>
              <a:t>Lees meer op: </a:t>
            </a:r>
          </a:p>
          <a:p>
            <a:pPr>
              <a:lnSpc>
                <a:spcPts val="2800"/>
              </a:lnSpc>
            </a:pPr>
            <a:r>
              <a:rPr lang="en-US" sz="2000" u="sng">
                <a:solidFill>
                  <a:srgbClr val="FFFFFF"/>
                </a:solidFill>
                <a:latin typeface="Source Sans Pro 3"/>
                <a:hlinkClick r:id="rId7" tooltip="https://www.diabetes.nl/leefstijl-en-voeding/zo-werkt-voeding-in-je-lichaam/koolhydraten"/>
              </a:rPr>
              <a:t>https://www.diabetes.nl/wat-is-diabetes/over-diabetes/wat-iedereen-moet-weten-over-diabetes</a:t>
            </a:r>
          </a:p>
          <a:p>
            <a:pPr>
              <a:lnSpc>
                <a:spcPts val="2800"/>
              </a:lnSpc>
            </a:pPr>
            <a:r>
              <a:rPr lang="en-US" sz="2000" u="sng">
                <a:solidFill>
                  <a:srgbClr val="FFFFFF"/>
                </a:solidFill>
                <a:latin typeface="Source Sans Pro 3"/>
              </a:rPr>
              <a:t>https://www.diabetes.nl/diabetes-type-1/behandeling-van-diabetes-type-1/spuiten-met-een-insulinepen</a:t>
            </a:r>
          </a:p>
          <a:p>
            <a:pPr>
              <a:lnSpc>
                <a:spcPts val="2800"/>
              </a:lnSpc>
            </a:pPr>
            <a:r>
              <a:rPr lang="en-US" sz="2000" u="sng">
                <a:solidFill>
                  <a:srgbClr val="FFFFFF"/>
                </a:solidFill>
                <a:latin typeface="Source Sans Pro 3"/>
              </a:rPr>
              <a:t>https://www.diabetes.nl/diabetes-type-1/behandeling-van-diabetes-type-1/hoe-werkt-een-insulinepomp</a:t>
            </a:r>
          </a:p>
          <a:p>
            <a:pPr>
              <a:lnSpc>
                <a:spcPts val="2800"/>
              </a:lnSpc>
            </a:pPr>
            <a:endParaRPr lang="en-US" sz="2000" u="sng">
              <a:solidFill>
                <a:srgbClr val="FFFFFF"/>
              </a:solidFill>
              <a:latin typeface="Source Sans Pro 3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457324" y="2333296"/>
            <a:ext cx="674582" cy="689848"/>
          </a:xfrm>
          <a:custGeom>
            <a:avLst/>
            <a:gdLst/>
            <a:ahLst/>
            <a:cxnLst/>
            <a:rect l="l" t="t" r="r" b="b"/>
            <a:pathLst>
              <a:path w="674582" h="689848">
                <a:moveTo>
                  <a:pt x="0" y="0"/>
                </a:moveTo>
                <a:lnTo>
                  <a:pt x="674582" y="0"/>
                </a:lnTo>
                <a:lnTo>
                  <a:pt x="674582" y="689848"/>
                </a:lnTo>
                <a:lnTo>
                  <a:pt x="0" y="689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TextBox 10"/>
          <p:cNvSpPr txBox="1"/>
          <p:nvPr/>
        </p:nvSpPr>
        <p:spPr>
          <a:xfrm>
            <a:off x="1890691" y="4060825"/>
            <a:ext cx="15074234" cy="388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Vertel waarom! (insuline gaat beter werken, bloedsuiker wordt minder hoog, voelt je fitter, minder stress)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Het is een puzzel (noem wat er soms moeilijk is; bijvoorbeeld dat er per type sport een andere invloed is op je bloedsuiker, dat spanning het verhoogt en waar je jouw pomp laat!)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Hoe ziet een goed plan eruit? (eten, hoeveel insuline geven, wat doe je bij een hypo, waardes bijhouden)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Blijven meten en blijven proberen! (je leert jezelf steeds beter kennen!)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102144" y="1149666"/>
            <a:ext cx="1668412" cy="1653813"/>
          </a:xfrm>
          <a:custGeom>
            <a:avLst/>
            <a:gdLst/>
            <a:ahLst/>
            <a:cxnLst/>
            <a:rect l="l" t="t" r="r" b="b"/>
            <a:pathLst>
              <a:path w="1668412" h="1653813">
                <a:moveTo>
                  <a:pt x="0" y="0"/>
                </a:moveTo>
                <a:lnTo>
                  <a:pt x="1668412" y="0"/>
                </a:lnTo>
                <a:lnTo>
                  <a:pt x="1668412" y="1653813"/>
                </a:lnTo>
                <a:lnTo>
                  <a:pt x="0" y="16538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2" name="TextBox 12"/>
          <p:cNvSpPr txBox="1"/>
          <p:nvPr/>
        </p:nvSpPr>
        <p:spPr>
          <a:xfrm>
            <a:off x="2470504" y="1900373"/>
            <a:ext cx="12669489" cy="1284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59"/>
              </a:lnSpc>
              <a:spcBef>
                <a:spcPct val="0"/>
              </a:spcBef>
            </a:pP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Sporten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</a:t>
            </a: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en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diabetes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84804" y="3350713"/>
            <a:ext cx="14130605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Voor mensen met diabetes is sporten soms moeilijk, maar super belangrijk!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75848" y="7720966"/>
            <a:ext cx="11638511" cy="1934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endParaRPr/>
          </a:p>
          <a:p>
            <a:pPr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Source Sans Pro 3"/>
              </a:rPr>
              <a:t>Lees meer op: </a:t>
            </a:r>
          </a:p>
          <a:p>
            <a:pPr>
              <a:lnSpc>
                <a:spcPts val="3080"/>
              </a:lnSpc>
            </a:pPr>
            <a:r>
              <a:rPr lang="en-US" sz="2200" u="sng">
                <a:solidFill>
                  <a:srgbClr val="FFFFFF"/>
                </a:solidFill>
                <a:latin typeface="Source Sans Pro 3"/>
              </a:rPr>
              <a:t>https://www.bvdgf.org/diabetes-bewegen-sport</a:t>
            </a:r>
          </a:p>
          <a:p>
            <a:pPr>
              <a:lnSpc>
                <a:spcPts val="3080"/>
              </a:lnSpc>
            </a:pPr>
            <a:r>
              <a:rPr lang="en-US" sz="2200" u="sng">
                <a:solidFill>
                  <a:srgbClr val="FFFFFF"/>
                </a:solidFill>
                <a:latin typeface="Source Sans Pro 3"/>
              </a:rPr>
              <a:t>https://www.bvdgf.org/sporten-met-diabetes-type-1</a:t>
            </a:r>
          </a:p>
          <a:p>
            <a:pPr>
              <a:lnSpc>
                <a:spcPts val="3080"/>
              </a:lnSpc>
            </a:pPr>
            <a:endParaRPr lang="en-US" sz="2200" u="sng">
              <a:solidFill>
                <a:srgbClr val="FFFFFF"/>
              </a:solidFill>
              <a:latin typeface="Source Sans Pro 3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838324" y="2809546"/>
            <a:ext cx="674582" cy="689848"/>
          </a:xfrm>
          <a:custGeom>
            <a:avLst/>
            <a:gdLst/>
            <a:ahLst/>
            <a:cxnLst/>
            <a:rect l="l" t="t" r="r" b="b"/>
            <a:pathLst>
              <a:path w="674582" h="689848">
                <a:moveTo>
                  <a:pt x="0" y="0"/>
                </a:moveTo>
                <a:lnTo>
                  <a:pt x="674582" y="0"/>
                </a:lnTo>
                <a:lnTo>
                  <a:pt x="674582" y="689848"/>
                </a:lnTo>
                <a:lnTo>
                  <a:pt x="0" y="689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14826341" y="1327692"/>
            <a:ext cx="2721571" cy="2809363"/>
          </a:xfrm>
          <a:custGeom>
            <a:avLst/>
            <a:gdLst/>
            <a:ahLst/>
            <a:cxnLst/>
            <a:rect l="l" t="t" r="r" b="b"/>
            <a:pathLst>
              <a:path w="2721571" h="2809363">
                <a:moveTo>
                  <a:pt x="0" y="0"/>
                </a:moveTo>
                <a:lnTo>
                  <a:pt x="2721571" y="0"/>
                </a:lnTo>
                <a:lnTo>
                  <a:pt x="2721571" y="2809363"/>
                </a:lnTo>
                <a:lnTo>
                  <a:pt x="0" y="28093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2851504" y="2376623"/>
            <a:ext cx="12669489" cy="1284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59"/>
              </a:lnSpc>
              <a:spcBef>
                <a:spcPct val="0"/>
              </a:spcBef>
            </a:pP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Mijn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diabetes &amp; </a:t>
            </a: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ik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65804" y="3826963"/>
            <a:ext cx="14130605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Vertel over jouw eigen ervaringen met diabetes!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71691" y="4537075"/>
            <a:ext cx="15074234" cy="242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Sinds wanneer heb je het? 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Heb je een pen/pomp en een sensor? (en waarom?)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Hoe heb jij er beter mee leren omgaan?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Wat voor sport doe jij zelf?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Hoe is sporten met diabetes voor jou?</a:t>
            </a:r>
          </a:p>
        </p:txBody>
      </p:sp>
      <p:sp>
        <p:nvSpPr>
          <p:cNvPr id="14" name="Freeform 14"/>
          <p:cNvSpPr/>
          <p:nvPr/>
        </p:nvSpPr>
        <p:spPr>
          <a:xfrm>
            <a:off x="11691227" y="6043125"/>
            <a:ext cx="718012" cy="759801"/>
          </a:xfrm>
          <a:custGeom>
            <a:avLst/>
            <a:gdLst/>
            <a:ahLst/>
            <a:cxnLst/>
            <a:rect l="l" t="t" r="r" b="b"/>
            <a:pathLst>
              <a:path w="718012" h="759801">
                <a:moveTo>
                  <a:pt x="0" y="0"/>
                </a:moveTo>
                <a:lnTo>
                  <a:pt x="718011" y="0"/>
                </a:lnTo>
                <a:lnTo>
                  <a:pt x="718011" y="759800"/>
                </a:lnTo>
                <a:lnTo>
                  <a:pt x="0" y="759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5" name="TextBox 15"/>
          <p:cNvSpPr txBox="1"/>
          <p:nvPr/>
        </p:nvSpPr>
        <p:spPr>
          <a:xfrm>
            <a:off x="12409238" y="5888593"/>
            <a:ext cx="4097827" cy="1164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6"/>
              </a:lnSpc>
            </a:pPr>
            <a:r>
              <a:rPr lang="en-US" sz="2436">
                <a:solidFill>
                  <a:srgbClr val="FFFFFF"/>
                </a:solidFill>
                <a:latin typeface="Source Sans Pro 2"/>
              </a:rPr>
              <a:t>TIP: voeg een foto toe waarop jij met je favoriete sport bezig bent!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7485" y="7242175"/>
            <a:ext cx="7580477" cy="3044825"/>
          </a:xfrm>
          <a:custGeom>
            <a:avLst/>
            <a:gdLst/>
            <a:ahLst/>
            <a:cxnLst/>
            <a:rect l="l" t="t" r="r" b="b"/>
            <a:pathLst>
              <a:path w="7580477" h="3044825">
                <a:moveTo>
                  <a:pt x="0" y="0"/>
                </a:moveTo>
                <a:lnTo>
                  <a:pt x="7580477" y="0"/>
                </a:lnTo>
                <a:lnTo>
                  <a:pt x="7580477" y="3044825"/>
                </a:lnTo>
                <a:lnTo>
                  <a:pt x="0" y="3044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10115116"/>
            <a:ext cx="18545924" cy="171884"/>
            <a:chOff x="0" y="0"/>
            <a:chExt cx="4884523" cy="45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523" cy="45270"/>
            </a:xfrm>
            <a:custGeom>
              <a:avLst/>
              <a:gdLst/>
              <a:ahLst/>
              <a:cxnLst/>
              <a:rect l="l" t="t" r="r" b="b"/>
              <a:pathLst>
                <a:path w="4884523" h="45270">
                  <a:moveTo>
                    <a:pt x="0" y="0"/>
                  </a:moveTo>
                  <a:lnTo>
                    <a:pt x="4884523" y="0"/>
                  </a:lnTo>
                  <a:lnTo>
                    <a:pt x="4884523" y="45270"/>
                  </a:lnTo>
                  <a:lnTo>
                    <a:pt x="0" y="45270"/>
                  </a:lnTo>
                  <a:close/>
                </a:path>
              </a:pathLst>
            </a:custGeom>
            <a:solidFill>
              <a:srgbClr val="DD0606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84523" cy="83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0" y="7810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11076431" y="742950"/>
            <a:ext cx="7211531" cy="285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7742200" y="386808"/>
            <a:ext cx="2822649" cy="940883"/>
          </a:xfrm>
          <a:custGeom>
            <a:avLst/>
            <a:gdLst/>
            <a:ahLst/>
            <a:cxnLst/>
            <a:rect l="l" t="t" r="r" b="b"/>
            <a:pathLst>
              <a:path w="2822649" h="940883">
                <a:moveTo>
                  <a:pt x="0" y="0"/>
                </a:moveTo>
                <a:lnTo>
                  <a:pt x="2822650" y="0"/>
                </a:lnTo>
                <a:lnTo>
                  <a:pt x="2822650" y="940884"/>
                </a:lnTo>
                <a:lnTo>
                  <a:pt x="0" y="94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457324" y="2523796"/>
            <a:ext cx="674582" cy="689848"/>
          </a:xfrm>
          <a:custGeom>
            <a:avLst/>
            <a:gdLst/>
            <a:ahLst/>
            <a:cxnLst/>
            <a:rect l="l" t="t" r="r" b="b"/>
            <a:pathLst>
              <a:path w="674582" h="689848">
                <a:moveTo>
                  <a:pt x="0" y="0"/>
                </a:moveTo>
                <a:lnTo>
                  <a:pt x="674582" y="0"/>
                </a:lnTo>
                <a:lnTo>
                  <a:pt x="674582" y="689848"/>
                </a:lnTo>
                <a:lnTo>
                  <a:pt x="0" y="689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TextBox 10"/>
          <p:cNvSpPr txBox="1"/>
          <p:nvPr/>
        </p:nvSpPr>
        <p:spPr>
          <a:xfrm>
            <a:off x="2470504" y="2090873"/>
            <a:ext cx="12669489" cy="1284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59"/>
              </a:lnSpc>
              <a:spcBef>
                <a:spcPct val="0"/>
              </a:spcBef>
            </a:pP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Bas van de </a:t>
            </a:r>
            <a:r>
              <a:rPr lang="en-US" sz="7399" b="1" dirty="0" err="1">
                <a:solidFill>
                  <a:srgbClr val="FFFFFF"/>
                </a:solidFill>
                <a:latin typeface="Source Sans Pro 2"/>
              </a:rPr>
              <a:t>Goor</a:t>
            </a:r>
            <a:r>
              <a:rPr lang="en-US" sz="7399" b="1" dirty="0">
                <a:solidFill>
                  <a:srgbClr val="FFFFFF"/>
                </a:solidFill>
                <a:latin typeface="Source Sans Pro 2"/>
              </a:rPr>
              <a:t> Foundation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18129" y="3508285"/>
            <a:ext cx="14130605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De Bas van de Goor Foundation helpt mensen met diabetes!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90691" y="4251325"/>
            <a:ext cx="15074234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Wie is Bas van de Goor?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Wat is het doel van de foundation?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Wat doen ze voor mensen met diabetes?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Vertel over je eigen ervaring met de foundation (en deel foto’s!)</a:t>
            </a:r>
          </a:p>
          <a:p>
            <a:pPr marL="690890" lvl="1" indent="-345445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Source Sans Pro 3"/>
              </a:rPr>
              <a:t>Laat een filmpje zien: https://www.youtube.com/watch?v=lM6GN17Hh68&amp;ab_channel=basvandegoorfoundation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98581" y="7849337"/>
            <a:ext cx="11638511" cy="1544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endParaRPr/>
          </a:p>
          <a:p>
            <a:pPr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Source Sans Pro 3"/>
              </a:rPr>
              <a:t>Lees meer op: </a:t>
            </a:r>
          </a:p>
          <a:p>
            <a:pPr>
              <a:lnSpc>
                <a:spcPts val="3080"/>
              </a:lnSpc>
            </a:pPr>
            <a:r>
              <a:rPr lang="en-US" sz="2200" u="sng">
                <a:solidFill>
                  <a:srgbClr val="FFFFFF"/>
                </a:solidFill>
                <a:latin typeface="Source Sans Pro 3"/>
              </a:rPr>
              <a:t>https://www.bvdgf.org/wat-we-doen</a:t>
            </a:r>
          </a:p>
          <a:p>
            <a:pPr>
              <a:lnSpc>
                <a:spcPts val="3080"/>
              </a:lnSpc>
            </a:pPr>
            <a:endParaRPr lang="en-US" sz="2200" u="sng">
              <a:solidFill>
                <a:srgbClr val="FFFFFF"/>
              </a:solidFill>
              <a:latin typeface="Source Sans Pro 3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940</Words>
  <Application>Microsoft Macintosh PowerPoint</Application>
  <PresentationFormat>Aangepast</PresentationFormat>
  <Paragraphs>97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Source Sans Pro 2</vt:lpstr>
      <vt:lpstr>Calibri</vt:lpstr>
      <vt:lpstr>Source Sans Pro 3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Spreekbeurt Powerpoint 2024</dc:title>
  <cp:lastModifiedBy>Tom Nierkens</cp:lastModifiedBy>
  <cp:revision>2</cp:revision>
  <dcterms:created xsi:type="dcterms:W3CDTF">2006-08-16T00:00:00Z</dcterms:created>
  <dcterms:modified xsi:type="dcterms:W3CDTF">2024-04-30T13:39:03Z</dcterms:modified>
  <dc:identifier>DAGDf9ncojg</dc:identifier>
</cp:coreProperties>
</file>